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PT Sans Narrow"/>
      <p:regular r:id="rId35"/>
      <p:bold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PTSansNarrow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OpenSans-regular.fntdata"/><Relationship Id="rId14" Type="http://schemas.openxmlformats.org/officeDocument/2006/relationships/slide" Target="slides/slide10.xml"/><Relationship Id="rId36" Type="http://schemas.openxmlformats.org/officeDocument/2006/relationships/font" Target="fonts/PTSansNarrow-bold.fntdata"/><Relationship Id="rId17" Type="http://schemas.openxmlformats.org/officeDocument/2006/relationships/slide" Target="slides/slide13.xml"/><Relationship Id="rId39" Type="http://schemas.openxmlformats.org/officeDocument/2006/relationships/font" Target="fonts/OpenSans-italic.fntdata"/><Relationship Id="rId16" Type="http://schemas.openxmlformats.org/officeDocument/2006/relationships/slide" Target="slides/slide12.xml"/><Relationship Id="rId38" Type="http://schemas.openxmlformats.org/officeDocument/2006/relationships/font" Target="fonts/Open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dbf1ce9cd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dbf1ce9cd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bf1ce9cd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bf1ce9cd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dbf1ce9cd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dbf1ce9cd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dbf1ce9cd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dbf1ce9cd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dbf1ce9cd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dbf1ce9cd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dbf1ce9cd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dbf1ce9cd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dbf1ce9cd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dbf1ce9c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dbf1ce9cd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dbf1ce9cd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dbf1ce9cd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dbf1ce9cd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e93b035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e93b035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dbf1ce9cd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dbf1ce9c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dbf1ce9cd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dbf1ce9cd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dbf1ce9cd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dbf1ce9cd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e9fad8b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e9fad8b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eae73ff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eae73ff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ed885c39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ed885c39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f6deff2e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f6deff2e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f6deff2e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f6deff2e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f6deff2e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f6deff2e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f6deff2e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f6deff2e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f6deff2e3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f6deff2e3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dbf1ce9cd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dbf1ce9c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f6deff2e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4f6deff2e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ed885c3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ed885c3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dbf1ce9cd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dbf1ce9cd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dbf1ce9cd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dbf1ce9cd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dbf1ce9cd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dbf1ce9cd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bf1ce9cd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bf1ce9c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dbf1ce9cd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dbf1ce9cd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4" name="Google Shape;14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6" name="Google Shape;16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7" name="Google Shape;17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6200" y="76200"/>
            <a:ext cx="862725" cy="864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SJwNnODKK-s" TargetMode="External"/><Relationship Id="rId4" Type="http://schemas.openxmlformats.org/officeDocument/2006/relationships/image" Target="../media/image31.jpg"/><Relationship Id="rId9" Type="http://schemas.openxmlformats.org/officeDocument/2006/relationships/hyperlink" Target="https://roble.uno/" TargetMode="External"/><Relationship Id="rId5" Type="http://schemas.openxmlformats.org/officeDocument/2006/relationships/hyperlink" Target="http://www.youtube.com/watch?v=g71egra92EI" TargetMode="External"/><Relationship Id="rId6" Type="http://schemas.openxmlformats.org/officeDocument/2006/relationships/image" Target="../media/image20.jpg"/><Relationship Id="rId7" Type="http://schemas.openxmlformats.org/officeDocument/2006/relationships/hyperlink" Target="http://www.youtube.com/watch?v=RYIDGxkYTC8" TargetMode="External"/><Relationship Id="rId8" Type="http://schemas.openxmlformats.org/officeDocument/2006/relationships/image" Target="../media/image2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18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9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YT7C0dhhSIsav-gBuLaJwYqwBMhU8b7u/view" TargetMode="External"/><Relationship Id="rId4" Type="http://schemas.openxmlformats.org/officeDocument/2006/relationships/image" Target="../media/image4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8Za_lrYv9Qefij-bmI2vIOOrNn2CqRmc/view" TargetMode="External"/><Relationship Id="rId4" Type="http://schemas.openxmlformats.org/officeDocument/2006/relationships/image" Target="../media/image3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3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25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39.png"/><Relationship Id="rId5" Type="http://schemas.openxmlformats.org/officeDocument/2006/relationships/image" Target="../media/image19.png"/><Relationship Id="rId6" Type="http://schemas.openxmlformats.org/officeDocument/2006/relationships/image" Target="../media/image46.png"/><Relationship Id="rId7" Type="http://schemas.openxmlformats.org/officeDocument/2006/relationships/image" Target="../media/image38.png"/><Relationship Id="rId8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iO49GIlKfKLnwCkQu3wlf9sIKHfAG9yK/view" TargetMode="External"/><Relationship Id="rId4" Type="http://schemas.openxmlformats.org/officeDocument/2006/relationships/image" Target="../media/image4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1.png"/><Relationship Id="rId4" Type="http://schemas.openxmlformats.org/officeDocument/2006/relationships/image" Target="../media/image77.gif"/><Relationship Id="rId5" Type="http://schemas.openxmlformats.org/officeDocument/2006/relationships/image" Target="../media/image59.png"/><Relationship Id="rId6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32.png"/><Relationship Id="rId13" Type="http://schemas.openxmlformats.org/officeDocument/2006/relationships/image" Target="../media/image57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2.png"/><Relationship Id="rId4" Type="http://schemas.openxmlformats.org/officeDocument/2006/relationships/image" Target="../media/image7.png"/><Relationship Id="rId9" Type="http://schemas.openxmlformats.org/officeDocument/2006/relationships/image" Target="../media/image60.png"/><Relationship Id="rId5" Type="http://schemas.openxmlformats.org/officeDocument/2006/relationships/image" Target="../media/image80.png"/><Relationship Id="rId6" Type="http://schemas.openxmlformats.org/officeDocument/2006/relationships/image" Target="../media/image74.png"/><Relationship Id="rId7" Type="http://schemas.openxmlformats.org/officeDocument/2006/relationships/image" Target="../media/image72.png"/><Relationship Id="rId8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66.png"/><Relationship Id="rId13" Type="http://schemas.openxmlformats.org/officeDocument/2006/relationships/image" Target="../media/image65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85.png"/><Relationship Id="rId15" Type="http://schemas.openxmlformats.org/officeDocument/2006/relationships/image" Target="../media/image75.png"/><Relationship Id="rId14" Type="http://schemas.openxmlformats.org/officeDocument/2006/relationships/image" Target="../media/image86.png"/><Relationship Id="rId17" Type="http://schemas.openxmlformats.org/officeDocument/2006/relationships/image" Target="../media/image81.png"/><Relationship Id="rId16" Type="http://schemas.openxmlformats.org/officeDocument/2006/relationships/image" Target="../media/image79.png"/><Relationship Id="rId5" Type="http://schemas.openxmlformats.org/officeDocument/2006/relationships/image" Target="../media/image53.png"/><Relationship Id="rId19" Type="http://schemas.openxmlformats.org/officeDocument/2006/relationships/image" Target="../media/image87.png"/><Relationship Id="rId6" Type="http://schemas.openxmlformats.org/officeDocument/2006/relationships/image" Target="../media/image62.png"/><Relationship Id="rId18" Type="http://schemas.openxmlformats.org/officeDocument/2006/relationships/image" Target="../media/image84.png"/><Relationship Id="rId7" Type="http://schemas.openxmlformats.org/officeDocument/2006/relationships/image" Target="../media/image78.png"/><Relationship Id="rId8" Type="http://schemas.openxmlformats.org/officeDocument/2006/relationships/image" Target="../media/image7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DhuFiZSGH3PqiUihgrExq96ohhNry1-Y/view" TargetMode="External"/><Relationship Id="rId4" Type="http://schemas.openxmlformats.org/officeDocument/2006/relationships/image" Target="../media/image6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6.gif"/><Relationship Id="rId4" Type="http://schemas.openxmlformats.org/officeDocument/2006/relationships/image" Target="../media/image93.png"/><Relationship Id="rId5" Type="http://schemas.openxmlformats.org/officeDocument/2006/relationships/image" Target="../media/image9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RO9280hiHKWA-ZYWrPXINunvwn8E--Pv/view" TargetMode="External"/><Relationship Id="rId4" Type="http://schemas.openxmlformats.org/officeDocument/2006/relationships/image" Target="../media/image61.png"/><Relationship Id="rId5" Type="http://schemas.openxmlformats.org/officeDocument/2006/relationships/image" Target="../media/image69.png"/><Relationship Id="rId6" Type="http://schemas.openxmlformats.org/officeDocument/2006/relationships/image" Target="../media/image9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2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4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Relationship Id="rId4" Type="http://schemas.openxmlformats.org/officeDocument/2006/relationships/image" Target="../media/image95.png"/><Relationship Id="rId5" Type="http://schemas.openxmlformats.org/officeDocument/2006/relationships/image" Target="../media/image97.png"/><Relationship Id="rId6" Type="http://schemas.openxmlformats.org/officeDocument/2006/relationships/image" Target="../media/image92.png"/><Relationship Id="rId7" Type="http://schemas.openxmlformats.org/officeDocument/2006/relationships/image" Target="../media/image9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7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8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1004150" y="1751775"/>
            <a:ext cx="7136700" cy="11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Iniciación a la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Robótica de Competición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Diseña, Programa, Compite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Detección de Línea</a:t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Operativa de los Sensores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Lectura Digital vs Analógica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Calibración de Sensores </a:t>
            </a:r>
            <a:endParaRPr/>
          </a:p>
        </p:txBody>
      </p:sp>
      <p:grpSp>
        <p:nvGrpSpPr>
          <p:cNvPr id="162" name="Google Shape;162;p22"/>
          <p:cNvGrpSpPr/>
          <p:nvPr/>
        </p:nvGrpSpPr>
        <p:grpSpPr>
          <a:xfrm>
            <a:off x="4079575" y="1266325"/>
            <a:ext cx="4752725" cy="3302700"/>
            <a:chOff x="4079575" y="1266325"/>
            <a:chExt cx="4752725" cy="3302700"/>
          </a:xfrm>
        </p:grpSpPr>
        <p:pic>
          <p:nvPicPr>
            <p:cNvPr id="163" name="Google Shape;163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54800" y="2091525"/>
              <a:ext cx="2477500" cy="247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79575" y="1266325"/>
              <a:ext cx="2477500" cy="2477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5" name="Google Shape;1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6715" y="1152425"/>
            <a:ext cx="4825583" cy="34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9637" y="1087225"/>
            <a:ext cx="4899751" cy="37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Calcular la Posición de la Línea</a:t>
            </a:r>
            <a:endParaRPr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</a:t>
            </a:r>
            <a:r>
              <a:rPr lang="es"/>
              <a:t>osición “lineal”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Lectura ponderada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Escalado de posición</a:t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539" y="1266325"/>
            <a:ext cx="5517761" cy="313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 de Control PID</a:t>
            </a:r>
            <a:endParaRPr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Proporcional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Integral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Derivativa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Vídeo auxiliar del Post: &quot;Control PID de Barra y Bola con Arduino&quot;&#10;http://roble.uno/control-pid-barra-y-bola-arduino/" id="180" name="Google Shape;180;p24" title="Control PID de Barra y Bola con Arduino. Control Proporcional.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5825" y="1266325"/>
            <a:ext cx="2008550" cy="15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ídeo auxiliar del Post: &quot;Control PID de Barra y Bola con Arduino&quot;&#10;http://roble.uno/control-pid-barra-y-bola-arduino/" id="181" name="Google Shape;181;p24" title="Control PID de Barra y Bola con Arduino. Control Proporcional Derivativo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1050" y="1818550"/>
            <a:ext cx="2008550" cy="1506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ídeo auxiliar del Post: &quot;Control PID de Barra y Bola con Arduino&quot;&#10;http://roble.uno/control-pid-barra-y-bola-arduino/" id="182" name="Google Shape;182;p24" title="Control PID de Barra y Bola con Arduino. Control Integral.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6275" y="2772725"/>
            <a:ext cx="2008550" cy="150640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6941225" y="4569025"/>
            <a:ext cx="1853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Vídeos de </a:t>
            </a:r>
            <a:r>
              <a:rPr lang="es" sz="1000" u="sng">
                <a:solidFill>
                  <a:schemeClr val="hlink"/>
                </a:solidFill>
                <a:hlinkClick r:id="rId9"/>
              </a:rPr>
              <a:t>roble.uno</a:t>
            </a:r>
            <a:endParaRPr sz="1000"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98650" y="4624892"/>
            <a:ext cx="533650" cy="1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 PD para un Siguelíneas</a:t>
            </a:r>
            <a:endParaRPr/>
          </a:p>
        </p:txBody>
      </p: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No hay error estacionario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Ejecución periódica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PIDfromBT</a:t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672" y="3015012"/>
            <a:ext cx="3129625" cy="18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550" y="1266322"/>
            <a:ext cx="3791250" cy="17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/>
          <p:nvPr/>
        </p:nvSpPr>
        <p:spPr>
          <a:xfrm>
            <a:off x="4906800" y="1861925"/>
            <a:ext cx="1141500" cy="45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25"/>
          <p:cNvGrpSpPr/>
          <p:nvPr/>
        </p:nvGrpSpPr>
        <p:grpSpPr>
          <a:xfrm>
            <a:off x="3645400" y="1152421"/>
            <a:ext cx="5498600" cy="3787680"/>
            <a:chOff x="3645400" y="1152421"/>
            <a:chExt cx="5498600" cy="3787680"/>
          </a:xfrm>
        </p:grpSpPr>
        <p:grpSp>
          <p:nvGrpSpPr>
            <p:cNvPr id="195" name="Google Shape;195;p25"/>
            <p:cNvGrpSpPr/>
            <p:nvPr/>
          </p:nvGrpSpPr>
          <p:grpSpPr>
            <a:xfrm>
              <a:off x="3645400" y="1152421"/>
              <a:ext cx="5279100" cy="3787680"/>
              <a:chOff x="3645400" y="1152421"/>
              <a:chExt cx="5279100" cy="3787680"/>
            </a:xfrm>
          </p:grpSpPr>
          <p:sp>
            <p:nvSpPr>
              <p:cNvPr id="196" name="Google Shape;196;p25"/>
              <p:cNvSpPr/>
              <p:nvPr/>
            </p:nvSpPr>
            <p:spPr>
              <a:xfrm>
                <a:off x="3645400" y="1241300"/>
                <a:ext cx="5279100" cy="3588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97" name="Google Shape;197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013175" y="1152421"/>
                <a:ext cx="2136300" cy="37876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8" name="Google Shape;19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63100" y="4397075"/>
              <a:ext cx="1280900" cy="495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9" name="Google Shape;19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2725" y="1151250"/>
            <a:ext cx="2136300" cy="3790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 PD en estático</a:t>
            </a:r>
            <a:endParaRPr/>
          </a:p>
        </p:txBody>
      </p:sp>
      <p:pic>
        <p:nvPicPr>
          <p:cNvPr id="205" name="Google Shape;205;p26" title="Control PD estático Viola2Bo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4150" y="1152425"/>
            <a:ext cx="5035700" cy="37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 de Motores con Driver TB</a:t>
            </a:r>
            <a:r>
              <a:rPr lang="es"/>
              <a:t>6612FNG</a:t>
            </a:r>
            <a:endParaRPr/>
          </a:p>
        </p:txBody>
      </p:sp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Dos canales de PWM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Cuatro canales de dirección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Un pin de estado (Opt.)</a:t>
            </a: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761" y="1152425"/>
            <a:ext cx="3120189" cy="3416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27"/>
          <p:cNvGrpSpPr/>
          <p:nvPr/>
        </p:nvGrpSpPr>
        <p:grpSpPr>
          <a:xfrm>
            <a:off x="4530000" y="1055802"/>
            <a:ext cx="3673800" cy="3968275"/>
            <a:chOff x="4530000" y="1055802"/>
            <a:chExt cx="3673800" cy="3968275"/>
          </a:xfrm>
        </p:grpSpPr>
        <p:sp>
          <p:nvSpPr>
            <p:cNvPr id="214" name="Google Shape;214;p27"/>
            <p:cNvSpPr/>
            <p:nvPr/>
          </p:nvSpPr>
          <p:spPr>
            <a:xfrm>
              <a:off x="4530000" y="1269818"/>
              <a:ext cx="3673800" cy="351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" name="Google Shape;215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7088" y="1055802"/>
              <a:ext cx="2501525" cy="3968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 flipH="1"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Cinta aislante y ¡a correr!</a:t>
            </a:r>
            <a:endParaRPr/>
          </a:p>
        </p:txBody>
      </p:sp>
      <p:pic>
        <p:nvPicPr>
          <p:cNvPr id="221" name="Google Shape;221;p28" title="Akainu vs Viola2 Robolid201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5801" y="1152425"/>
            <a:ext cx="5132400" cy="38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¿Buscas un mayor reto?</a:t>
            </a:r>
            <a:endParaRPr/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311700" y="1266325"/>
            <a:ext cx="4116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Minisumo es un buen objetivo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parte mecánica es compleja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Hay que aprovechar mucho más el espacio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elección de componentes es más compleja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programación es más simple</a:t>
            </a:r>
            <a:endParaRPr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693" y="1266325"/>
            <a:ext cx="4403608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básica de un Minisumo</a:t>
            </a:r>
            <a:endParaRPr/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Tracción trasera; 2 o 4 ruedas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Dirección</a:t>
            </a:r>
            <a:r>
              <a:rPr lang="es"/>
              <a:t> diferencial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Tamaño ajustado a 10x10cm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Peso cerca de los 500g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Centro de masas en los ¾ frontales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Uso de cuchilla para elevar al rival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Motores con alto torque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Ruedas con buen agarre</a:t>
            </a:r>
            <a:endParaRPr/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878" y="1152425"/>
            <a:ext cx="2827443" cy="376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Arduino Nano </a:t>
            </a:r>
            <a:r>
              <a:rPr b="1" lang="es"/>
              <a:t>&lt;2€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Motores “Pololu” 1:50 </a:t>
            </a:r>
            <a:r>
              <a:rPr b="1" lang="es"/>
              <a:t>~3€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Driver de Motores TB6612FNG </a:t>
            </a:r>
            <a:r>
              <a:rPr b="1" lang="es"/>
              <a:t>&lt;2€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Switch “DIP-4” para estrategias </a:t>
            </a:r>
            <a:r>
              <a:rPr b="1" lang="es"/>
              <a:t>&lt;1€</a:t>
            </a:r>
            <a:r>
              <a:rPr b="1" lang="es" sz="1000"/>
              <a:t>(10!)</a:t>
            </a:r>
            <a:endParaRPr b="1" sz="1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Sensores IR </a:t>
            </a:r>
            <a:r>
              <a:rPr b="1" lang="es"/>
              <a:t>&lt;2€ </a:t>
            </a:r>
            <a:r>
              <a:rPr b="1" lang="es" sz="1000"/>
              <a:t>(10!)</a:t>
            </a:r>
            <a:r>
              <a:rPr lang="es"/>
              <a:t> </a:t>
            </a:r>
            <a:endParaRPr sz="1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Resistencias varias </a:t>
            </a:r>
            <a:r>
              <a:rPr b="1" lang="es"/>
              <a:t>&lt;2€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Batería LiPo de ~350mAh </a:t>
            </a:r>
            <a:r>
              <a:rPr b="1" lang="es"/>
              <a:t>~7€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Chasis impreso </a:t>
            </a:r>
            <a:r>
              <a:rPr b="1" lang="es"/>
              <a:t>~10?€</a:t>
            </a:r>
            <a:endParaRPr b="1" sz="1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Cableado, estaño, … </a:t>
            </a:r>
            <a:r>
              <a:rPr b="1" lang="es"/>
              <a:t>~4.50€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Plomo o similar para añadir peso </a:t>
            </a:r>
            <a:r>
              <a:rPr b="1" lang="es"/>
              <a:t>&lt;8€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Botón de arranque (Opt.) </a:t>
            </a:r>
            <a:r>
              <a:rPr b="1" lang="es"/>
              <a:t>~0.50€ </a:t>
            </a:r>
            <a:r>
              <a:rPr b="1" lang="es" sz="1000"/>
              <a:t>(50!)</a:t>
            </a:r>
            <a:r>
              <a:rPr lang="es"/>
              <a:t> </a:t>
            </a:r>
            <a:endParaRPr/>
          </a:p>
        </p:txBody>
      </p:sp>
      <p:sp>
        <p:nvSpPr>
          <p:cNvPr id="241" name="Google Shape;241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Componentes para empezar</a:t>
            </a:r>
            <a:endParaRPr/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600" y="1266325"/>
            <a:ext cx="3302700" cy="33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5700" y="1209375"/>
            <a:ext cx="3416600" cy="34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2843" y="1209375"/>
            <a:ext cx="3829469" cy="3416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31"/>
          <p:cNvGrpSpPr/>
          <p:nvPr/>
        </p:nvGrpSpPr>
        <p:grpSpPr>
          <a:xfrm>
            <a:off x="5100650" y="1076100"/>
            <a:ext cx="3829500" cy="3683149"/>
            <a:chOff x="5100650" y="1076100"/>
            <a:chExt cx="3829500" cy="3683149"/>
          </a:xfrm>
        </p:grpSpPr>
        <p:sp>
          <p:nvSpPr>
            <p:cNvPr id="246" name="Google Shape;246;p31"/>
            <p:cNvSpPr/>
            <p:nvPr/>
          </p:nvSpPr>
          <p:spPr>
            <a:xfrm>
              <a:off x="5100650" y="1664500"/>
              <a:ext cx="3829500" cy="1836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7" name="Google Shape;24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50749" y="1076100"/>
              <a:ext cx="2946525" cy="3683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8" name="Google Shape;24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7883" y="1323278"/>
            <a:ext cx="3455026" cy="330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31"/>
          <p:cNvGrpSpPr/>
          <p:nvPr/>
        </p:nvGrpSpPr>
        <p:grpSpPr>
          <a:xfrm>
            <a:off x="4880300" y="1351750"/>
            <a:ext cx="4074550" cy="3245750"/>
            <a:chOff x="4757750" y="1266325"/>
            <a:chExt cx="4074550" cy="3245750"/>
          </a:xfrm>
        </p:grpSpPr>
        <p:sp>
          <p:nvSpPr>
            <p:cNvPr id="250" name="Google Shape;250;p31"/>
            <p:cNvSpPr/>
            <p:nvPr/>
          </p:nvSpPr>
          <p:spPr>
            <a:xfrm>
              <a:off x="4757750" y="1385900"/>
              <a:ext cx="1300200" cy="2143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</a:t>
              </a:r>
              <a:endParaRPr/>
            </a:p>
          </p:txBody>
        </p:sp>
        <p:pic>
          <p:nvPicPr>
            <p:cNvPr id="251" name="Google Shape;251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91619" y="1266325"/>
              <a:ext cx="3240681" cy="3245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" name="Google Shape;252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15700" y="1152425"/>
            <a:ext cx="3416599" cy="341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21512" y="1186324"/>
            <a:ext cx="3587774" cy="357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43513" y="1102725"/>
            <a:ext cx="3743775" cy="3743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31"/>
          <p:cNvGrpSpPr/>
          <p:nvPr/>
        </p:nvGrpSpPr>
        <p:grpSpPr>
          <a:xfrm>
            <a:off x="5100650" y="1294800"/>
            <a:ext cx="3798600" cy="3359650"/>
            <a:chOff x="5188875" y="1237850"/>
            <a:chExt cx="3798600" cy="3359650"/>
          </a:xfrm>
        </p:grpSpPr>
        <p:sp>
          <p:nvSpPr>
            <p:cNvPr id="256" name="Google Shape;256;p31"/>
            <p:cNvSpPr/>
            <p:nvPr/>
          </p:nvSpPr>
          <p:spPr>
            <a:xfrm>
              <a:off x="7698075" y="1855059"/>
              <a:ext cx="1289400" cy="2457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7" name="Google Shape;257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88875" y="1237850"/>
              <a:ext cx="3359650" cy="3359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Nuestros Orígenes</a:t>
            </a:r>
            <a:endParaRPr/>
          </a:p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Empezando desde la nada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10136" l="0" r="0" t="0"/>
          <a:stretch/>
        </p:blipFill>
        <p:spPr>
          <a:xfrm>
            <a:off x="5012525" y="170325"/>
            <a:ext cx="3690951" cy="186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0" l="0" r="0" t="7995"/>
          <a:stretch/>
        </p:blipFill>
        <p:spPr>
          <a:xfrm>
            <a:off x="5012525" y="2223500"/>
            <a:ext cx="3690950" cy="274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Programación básica de un Minisumo</a:t>
            </a:r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288" y="1152425"/>
            <a:ext cx="5193425" cy="38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Básicamente, se reduce a las siguientes casuísticas: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Si detecta el sensor derecho, gira a la derecha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Si detecta el sensor izquierdo, gira a la izquierda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Si detectan ambos sensores, anda de frente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Si detectan los sensores de línea, retrocede y gira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Estrategias Alternativas de Minisumo</a:t>
            </a:r>
            <a:endParaRPr/>
          </a:p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ciertas competiciones, en función de la normativa: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Inicio de frente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Inicio de lado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Inicio de espaldas</a:t>
            </a:r>
            <a:endParaRPr/>
          </a:p>
        </p:txBody>
      </p:sp>
      <p:pic>
        <p:nvPicPr>
          <p:cNvPr id="271" name="Google Shape;271;p33" title="YokozunaBot GranaBot 201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600" y="1718250"/>
            <a:ext cx="4354700" cy="32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Humanoides, otra historia</a:t>
            </a:r>
            <a:endParaRPr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diferencia de las categorías anteriores: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Mejores conocimientos de diseño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Mucho prototipado. Muchísimo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 común encontrarse errores de diseño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software es bastante más complejo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Los materiales son mucho más caros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Requiere más electrónica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 muy </a:t>
            </a:r>
            <a:r>
              <a:rPr lang="es"/>
              <a:t>difícil</a:t>
            </a:r>
            <a:r>
              <a:rPr lang="es"/>
              <a:t> “acertar” con el resultado</a:t>
            </a: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3">
            <a:alphaModFix/>
          </a:blip>
          <a:srcRect b="0" l="13920" r="25921" t="0"/>
          <a:stretch/>
        </p:blipFill>
        <p:spPr>
          <a:xfrm>
            <a:off x="5387310" y="1266325"/>
            <a:ext cx="3532178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Empieza por algo pequeño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 pocos ejes de libertad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Sistema de cuatro barras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Gomas en las rodillas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Diseño simple</a:t>
            </a: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3">
            <a:alphaModFix/>
          </a:blip>
          <a:srcRect b="4770" l="0" r="0" t="15719"/>
          <a:stretch/>
        </p:blipFill>
        <p:spPr>
          <a:xfrm>
            <a:off x="5509884" y="1134850"/>
            <a:ext cx="3256942" cy="355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" name="Google Shape;285;p35"/>
          <p:cNvGrpSpPr/>
          <p:nvPr/>
        </p:nvGrpSpPr>
        <p:grpSpPr>
          <a:xfrm>
            <a:off x="3995050" y="944050"/>
            <a:ext cx="5014200" cy="3754689"/>
            <a:chOff x="3995050" y="944050"/>
            <a:chExt cx="5014200" cy="3754689"/>
          </a:xfrm>
        </p:grpSpPr>
        <p:pic>
          <p:nvPicPr>
            <p:cNvPr id="286" name="Google Shape;286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95050" y="1090038"/>
              <a:ext cx="4916550" cy="360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35"/>
            <p:cNvSpPr/>
            <p:nvPr/>
          </p:nvSpPr>
          <p:spPr>
            <a:xfrm>
              <a:off x="8561650" y="944050"/>
              <a:ext cx="447600" cy="569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35"/>
          <p:cNvGrpSpPr/>
          <p:nvPr/>
        </p:nvGrpSpPr>
        <p:grpSpPr>
          <a:xfrm>
            <a:off x="3995050" y="1041387"/>
            <a:ext cx="4837200" cy="3789663"/>
            <a:chOff x="3995050" y="1041387"/>
            <a:chExt cx="4837200" cy="3789663"/>
          </a:xfrm>
        </p:grpSpPr>
        <p:sp>
          <p:nvSpPr>
            <p:cNvPr id="289" name="Google Shape;289;p35"/>
            <p:cNvSpPr/>
            <p:nvPr/>
          </p:nvSpPr>
          <p:spPr>
            <a:xfrm>
              <a:off x="3995050" y="1100550"/>
              <a:ext cx="4837200" cy="373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0" name="Google Shape;290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21437" y="1041387"/>
              <a:ext cx="2097427" cy="3730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1" name="Google Shape;291;p35"/>
          <p:cNvGrpSpPr/>
          <p:nvPr/>
        </p:nvGrpSpPr>
        <p:grpSpPr>
          <a:xfrm>
            <a:off x="4177877" y="1041375"/>
            <a:ext cx="4670700" cy="3877500"/>
            <a:chOff x="4270475" y="986350"/>
            <a:chExt cx="4670700" cy="3877500"/>
          </a:xfrm>
        </p:grpSpPr>
        <p:sp>
          <p:nvSpPr>
            <p:cNvPr id="292" name="Google Shape;292;p35"/>
            <p:cNvSpPr/>
            <p:nvPr/>
          </p:nvSpPr>
          <p:spPr>
            <a:xfrm>
              <a:off x="4270475" y="986350"/>
              <a:ext cx="4670700" cy="3877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3" name="Google Shape;293;p35"/>
            <p:cNvPicPr preferRelativeResize="0"/>
            <p:nvPr/>
          </p:nvPicPr>
          <p:blipFill rotWithShape="1">
            <a:blip r:embed="rId6">
              <a:alphaModFix/>
            </a:blip>
            <a:srcRect b="17255" l="0" r="0" t="8653"/>
            <a:stretch/>
          </p:blipFill>
          <p:spPr>
            <a:xfrm>
              <a:off x="6052900" y="1086312"/>
              <a:ext cx="2779400" cy="3662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Ideas básicas para un Humanoide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idx="1" type="body"/>
          </p:nvPr>
        </p:nvSpPr>
        <p:spPr>
          <a:xfrm>
            <a:off x="311700" y="11139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Placa PacifistaBot </a:t>
            </a:r>
            <a:r>
              <a:rPr b="1" lang="es"/>
              <a:t>13€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Arduino Nano </a:t>
            </a:r>
            <a:r>
              <a:rPr b="1" lang="es"/>
              <a:t>&lt;2€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Servos MG996R </a:t>
            </a:r>
            <a:r>
              <a:rPr b="1" lang="es"/>
              <a:t>~3€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Placa Servos PCA9685 (Opt.) </a:t>
            </a:r>
            <a:r>
              <a:rPr b="1" lang="es"/>
              <a:t>&lt;2€</a:t>
            </a:r>
            <a:endParaRPr b="1"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Batería LiFePo4 1100 mAh 2s </a:t>
            </a:r>
            <a:r>
              <a:rPr b="1" lang="es"/>
              <a:t>~5€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Step Down </a:t>
            </a:r>
            <a:r>
              <a:rPr i="1" lang="es"/>
              <a:t>Mini 360 </a:t>
            </a:r>
            <a:r>
              <a:rPr b="1" lang="es"/>
              <a:t>&lt;1€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Alargadores Servo (Opt.) </a:t>
            </a:r>
            <a:r>
              <a:rPr b="1" lang="es"/>
              <a:t>~2€</a:t>
            </a:r>
            <a:endParaRPr b="1"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Módulo Bluetooth </a:t>
            </a:r>
            <a:r>
              <a:rPr b="1" lang="es"/>
              <a:t>~3€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Tornillería </a:t>
            </a:r>
            <a:r>
              <a:rPr b="1" lang="es"/>
              <a:t>~5€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Horns de Metal </a:t>
            </a:r>
            <a:r>
              <a:rPr b="1" lang="es"/>
              <a:t>~5€</a:t>
            </a:r>
            <a:r>
              <a:rPr b="1" baseline="-25000" lang="es"/>
              <a:t>(10)</a:t>
            </a:r>
            <a:endParaRPr b="1"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Interruptor ON/OFF </a:t>
            </a:r>
            <a:r>
              <a:rPr b="1" lang="es"/>
              <a:t>~3€</a:t>
            </a:r>
            <a:r>
              <a:rPr b="1" baseline="-25000" lang="es"/>
              <a:t>(10)</a:t>
            </a:r>
            <a:endParaRPr b="1"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Muuuuucho Plááááááástico</a:t>
            </a: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 rotWithShape="1">
          <a:blip r:embed="rId3">
            <a:alphaModFix/>
          </a:blip>
          <a:srcRect b="0" l="8447" r="15379" t="0"/>
          <a:stretch/>
        </p:blipFill>
        <p:spPr>
          <a:xfrm>
            <a:off x="5131338" y="1266325"/>
            <a:ext cx="3623602" cy="35678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Componentes principales de un Humanoide</a:t>
            </a:r>
            <a:endParaRPr/>
          </a:p>
        </p:txBody>
      </p:sp>
      <p:pic>
        <p:nvPicPr>
          <p:cNvPr id="302" name="Google Shape;3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600" y="1266313"/>
            <a:ext cx="3302700" cy="33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6525" y="1044787"/>
            <a:ext cx="3745774" cy="374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6525" y="1044775"/>
            <a:ext cx="3745774" cy="374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 rotWithShape="1">
          <a:blip r:embed="rId7">
            <a:alphaModFix/>
          </a:blip>
          <a:srcRect b="0" l="2982" r="3533" t="0"/>
          <a:stretch/>
        </p:blipFill>
        <p:spPr>
          <a:xfrm>
            <a:off x="4897125" y="1105875"/>
            <a:ext cx="4087574" cy="362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36"/>
          <p:cNvGrpSpPr/>
          <p:nvPr/>
        </p:nvGrpSpPr>
        <p:grpSpPr>
          <a:xfrm>
            <a:off x="4897125" y="1147525"/>
            <a:ext cx="4136700" cy="3686700"/>
            <a:chOff x="4897125" y="1147525"/>
            <a:chExt cx="4136700" cy="3686700"/>
          </a:xfrm>
        </p:grpSpPr>
        <p:sp>
          <p:nvSpPr>
            <p:cNvPr id="307" name="Google Shape;307;p36"/>
            <p:cNvSpPr/>
            <p:nvPr/>
          </p:nvSpPr>
          <p:spPr>
            <a:xfrm>
              <a:off x="4897125" y="1147525"/>
              <a:ext cx="4136700" cy="368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8" name="Google Shape;308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50140" y="1266324"/>
              <a:ext cx="3618548" cy="3524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9" name="Google Shape;309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08700" y="1166950"/>
            <a:ext cx="3623600" cy="36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23675" y="1237850"/>
            <a:ext cx="3468125" cy="34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 rotWithShape="1">
          <a:blip r:embed="rId11">
            <a:alphaModFix/>
          </a:blip>
          <a:srcRect b="0" l="11679" r="15001" t="0"/>
          <a:stretch/>
        </p:blipFill>
        <p:spPr>
          <a:xfrm>
            <a:off x="4980475" y="1183600"/>
            <a:ext cx="3468125" cy="34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27225" y="1060363"/>
            <a:ext cx="3861025" cy="386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45600" y="1103850"/>
            <a:ext cx="3686700" cy="36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Creación de PacifistaBot</a:t>
            </a:r>
            <a:endParaRPr/>
          </a:p>
        </p:txBody>
      </p:sp>
      <p:sp>
        <p:nvSpPr>
          <p:cNvPr id="319" name="Google Shape;319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Parecido con personaje de OP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Simplificar el diseño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Muchas simulaciones de diseño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Hora de imprimir!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Conexiones y cableado</a:t>
            </a:r>
            <a:endParaRPr/>
          </a:p>
        </p:txBody>
      </p:sp>
      <p:pic>
        <p:nvPicPr>
          <p:cNvPr id="320" name="Google Shape;320;p37"/>
          <p:cNvPicPr preferRelativeResize="0"/>
          <p:nvPr/>
        </p:nvPicPr>
        <p:blipFill rotWithShape="1">
          <a:blip r:embed="rId3">
            <a:alphaModFix/>
          </a:blip>
          <a:srcRect b="0" l="5422" r="8228" t="0"/>
          <a:stretch/>
        </p:blipFill>
        <p:spPr>
          <a:xfrm>
            <a:off x="4443200" y="1063750"/>
            <a:ext cx="4548450" cy="3815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37"/>
          <p:cNvGrpSpPr/>
          <p:nvPr/>
        </p:nvGrpSpPr>
        <p:grpSpPr>
          <a:xfrm>
            <a:off x="4458775" y="1010163"/>
            <a:ext cx="4548600" cy="3823863"/>
            <a:chOff x="4458775" y="1010163"/>
            <a:chExt cx="4548600" cy="3823863"/>
          </a:xfrm>
        </p:grpSpPr>
        <p:sp>
          <p:nvSpPr>
            <p:cNvPr id="322" name="Google Shape;322;p37"/>
            <p:cNvSpPr/>
            <p:nvPr/>
          </p:nvSpPr>
          <p:spPr>
            <a:xfrm>
              <a:off x="4458775" y="1018925"/>
              <a:ext cx="4548600" cy="3815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3" name="Google Shape;323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2066" y="1010163"/>
              <a:ext cx="2150722" cy="38150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" name="Google Shape;324;p37"/>
          <p:cNvGrpSpPr/>
          <p:nvPr/>
        </p:nvGrpSpPr>
        <p:grpSpPr>
          <a:xfrm>
            <a:off x="4181650" y="1058925"/>
            <a:ext cx="4962300" cy="3726350"/>
            <a:chOff x="4181650" y="1058925"/>
            <a:chExt cx="4962300" cy="3726350"/>
          </a:xfrm>
        </p:grpSpPr>
        <p:sp>
          <p:nvSpPr>
            <p:cNvPr id="325" name="Google Shape;325;p37"/>
            <p:cNvSpPr/>
            <p:nvPr/>
          </p:nvSpPr>
          <p:spPr>
            <a:xfrm>
              <a:off x="4181650" y="1059675"/>
              <a:ext cx="4962300" cy="1418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6" name="Google Shape;326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35624" y="1058925"/>
              <a:ext cx="3994913" cy="3726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7" name="Google Shape;327;p37"/>
          <p:cNvGrpSpPr/>
          <p:nvPr/>
        </p:nvGrpSpPr>
        <p:grpSpPr>
          <a:xfrm>
            <a:off x="4672675" y="1010200"/>
            <a:ext cx="4120800" cy="3823800"/>
            <a:chOff x="4711475" y="1010775"/>
            <a:chExt cx="4120800" cy="3823800"/>
          </a:xfrm>
        </p:grpSpPr>
        <p:sp>
          <p:nvSpPr>
            <p:cNvPr id="328" name="Google Shape;328;p37"/>
            <p:cNvSpPr/>
            <p:nvPr/>
          </p:nvSpPr>
          <p:spPr>
            <a:xfrm>
              <a:off x="4711475" y="1010775"/>
              <a:ext cx="4120800" cy="3823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9" name="Google Shape;329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94068" y="1030125"/>
              <a:ext cx="3278019" cy="37750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0" name="Google Shape;330;p37"/>
          <p:cNvGrpSpPr/>
          <p:nvPr/>
        </p:nvGrpSpPr>
        <p:grpSpPr>
          <a:xfrm>
            <a:off x="4281338" y="1014550"/>
            <a:ext cx="4719775" cy="3815100"/>
            <a:chOff x="4287600" y="1010775"/>
            <a:chExt cx="4719775" cy="3815100"/>
          </a:xfrm>
        </p:grpSpPr>
        <p:sp>
          <p:nvSpPr>
            <p:cNvPr id="331" name="Google Shape;331;p37"/>
            <p:cNvSpPr/>
            <p:nvPr/>
          </p:nvSpPr>
          <p:spPr>
            <a:xfrm>
              <a:off x="5061975" y="1010775"/>
              <a:ext cx="3374700" cy="3815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2" name="Google Shape;332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87600" y="1438200"/>
              <a:ext cx="4719775" cy="2958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3" name="Google Shape;333;p37"/>
          <p:cNvGrpSpPr/>
          <p:nvPr/>
        </p:nvGrpSpPr>
        <p:grpSpPr>
          <a:xfrm>
            <a:off x="4242601" y="1108088"/>
            <a:ext cx="4856700" cy="3726350"/>
            <a:chOff x="4287600" y="1152425"/>
            <a:chExt cx="4856700" cy="3726350"/>
          </a:xfrm>
        </p:grpSpPr>
        <p:sp>
          <p:nvSpPr>
            <p:cNvPr id="334" name="Google Shape;334;p37"/>
            <p:cNvSpPr/>
            <p:nvPr/>
          </p:nvSpPr>
          <p:spPr>
            <a:xfrm>
              <a:off x="4287600" y="1279750"/>
              <a:ext cx="4856700" cy="3399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5" name="Google Shape;335;p37"/>
            <p:cNvPicPr preferRelativeResize="0"/>
            <p:nvPr/>
          </p:nvPicPr>
          <p:blipFill rotWithShape="1">
            <a:blip r:embed="rId8">
              <a:alphaModFix/>
            </a:blip>
            <a:srcRect b="0" l="7232" r="19928" t="11331"/>
            <a:stretch/>
          </p:blipFill>
          <p:spPr>
            <a:xfrm>
              <a:off x="5603600" y="1152425"/>
              <a:ext cx="3403775" cy="238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37"/>
            <p:cNvPicPr preferRelativeResize="0"/>
            <p:nvPr/>
          </p:nvPicPr>
          <p:blipFill rotWithShape="1">
            <a:blip r:embed="rId9">
              <a:alphaModFix/>
            </a:blip>
            <a:srcRect b="0" l="34641" r="20827" t="24698"/>
            <a:stretch/>
          </p:blipFill>
          <p:spPr>
            <a:xfrm>
              <a:off x="5045675" y="2738850"/>
              <a:ext cx="2217177" cy="2139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" name="Google Shape;337;p37"/>
          <p:cNvGrpSpPr/>
          <p:nvPr/>
        </p:nvGrpSpPr>
        <p:grpSpPr>
          <a:xfrm>
            <a:off x="4784824" y="1019013"/>
            <a:ext cx="4277700" cy="3904500"/>
            <a:chOff x="4866350" y="1075975"/>
            <a:chExt cx="4277700" cy="3904500"/>
          </a:xfrm>
        </p:grpSpPr>
        <p:sp>
          <p:nvSpPr>
            <p:cNvPr id="338" name="Google Shape;338;p37"/>
            <p:cNvSpPr/>
            <p:nvPr/>
          </p:nvSpPr>
          <p:spPr>
            <a:xfrm>
              <a:off x="4866350" y="1075975"/>
              <a:ext cx="4277700" cy="3904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9" name="Google Shape;339;p37"/>
            <p:cNvPicPr preferRelativeResize="0"/>
            <p:nvPr/>
          </p:nvPicPr>
          <p:blipFill rotWithShape="1">
            <a:blip r:embed="rId10">
              <a:alphaModFix/>
            </a:blip>
            <a:srcRect b="17301" l="20020" r="15769" t="5941"/>
            <a:stretch/>
          </p:blipFill>
          <p:spPr>
            <a:xfrm>
              <a:off x="5453250" y="1152425"/>
              <a:ext cx="3538401" cy="238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37"/>
            <p:cNvPicPr preferRelativeResize="0"/>
            <p:nvPr/>
          </p:nvPicPr>
          <p:blipFill rotWithShape="1">
            <a:blip r:embed="rId11">
              <a:alphaModFix/>
            </a:blip>
            <a:srcRect b="21227" l="43098" r="20002" t="20004"/>
            <a:stretch/>
          </p:blipFill>
          <p:spPr>
            <a:xfrm>
              <a:off x="5045675" y="2855025"/>
              <a:ext cx="2249776" cy="2023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1" name="Google Shape;341;p37"/>
          <p:cNvGrpSpPr/>
          <p:nvPr/>
        </p:nvGrpSpPr>
        <p:grpSpPr>
          <a:xfrm>
            <a:off x="4367006" y="1019025"/>
            <a:ext cx="4708469" cy="3904500"/>
            <a:chOff x="4352056" y="1051525"/>
            <a:chExt cx="4708469" cy="3904500"/>
          </a:xfrm>
        </p:grpSpPr>
        <p:sp>
          <p:nvSpPr>
            <p:cNvPr id="342" name="Google Shape;342;p37"/>
            <p:cNvSpPr/>
            <p:nvPr/>
          </p:nvSpPr>
          <p:spPr>
            <a:xfrm>
              <a:off x="4939725" y="1051525"/>
              <a:ext cx="4120800" cy="3904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3" name="Google Shape;343;p37"/>
            <p:cNvPicPr preferRelativeResize="0"/>
            <p:nvPr/>
          </p:nvPicPr>
          <p:blipFill rotWithShape="1">
            <a:blip r:embed="rId12">
              <a:alphaModFix/>
            </a:blip>
            <a:srcRect b="8620" l="12952" r="0" t="11856"/>
            <a:stretch/>
          </p:blipFill>
          <p:spPr>
            <a:xfrm>
              <a:off x="6242467" y="1152425"/>
              <a:ext cx="2739576" cy="2241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3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352056" y="3328174"/>
              <a:ext cx="4629976" cy="15506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345" name="Google Shape;345;p37"/>
          <p:cNvGrpSpPr/>
          <p:nvPr/>
        </p:nvGrpSpPr>
        <p:grpSpPr>
          <a:xfrm>
            <a:off x="4347263" y="1047600"/>
            <a:ext cx="4740325" cy="3847325"/>
            <a:chOff x="4320225" y="1108575"/>
            <a:chExt cx="4740325" cy="3847325"/>
          </a:xfrm>
        </p:grpSpPr>
        <p:grpSp>
          <p:nvGrpSpPr>
            <p:cNvPr id="346" name="Google Shape;346;p37"/>
            <p:cNvGrpSpPr/>
            <p:nvPr/>
          </p:nvGrpSpPr>
          <p:grpSpPr>
            <a:xfrm>
              <a:off x="4320225" y="1108575"/>
              <a:ext cx="4740325" cy="3847325"/>
              <a:chOff x="4320225" y="1108575"/>
              <a:chExt cx="4740325" cy="3847325"/>
            </a:xfrm>
          </p:grpSpPr>
          <p:sp>
            <p:nvSpPr>
              <p:cNvPr id="347" name="Google Shape;347;p37"/>
              <p:cNvSpPr/>
              <p:nvPr/>
            </p:nvSpPr>
            <p:spPr>
              <a:xfrm>
                <a:off x="6089050" y="1108575"/>
                <a:ext cx="2971500" cy="233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4320225" y="3268700"/>
                <a:ext cx="4740300" cy="1687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49" name="Google Shape;349;p37"/>
            <p:cNvPicPr preferRelativeResize="0"/>
            <p:nvPr/>
          </p:nvPicPr>
          <p:blipFill rotWithShape="1">
            <a:blip r:embed="rId14">
              <a:alphaModFix/>
            </a:blip>
            <a:srcRect b="12498" l="0" r="0" t="31877"/>
            <a:stretch/>
          </p:blipFill>
          <p:spPr>
            <a:xfrm>
              <a:off x="5389125" y="1319513"/>
              <a:ext cx="3232150" cy="31963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0" name="Google Shape;350;p37"/>
          <p:cNvGrpSpPr/>
          <p:nvPr/>
        </p:nvGrpSpPr>
        <p:grpSpPr>
          <a:xfrm>
            <a:off x="5320675" y="1031900"/>
            <a:ext cx="3472800" cy="3847324"/>
            <a:chOff x="5257625" y="1070213"/>
            <a:chExt cx="3472800" cy="3847324"/>
          </a:xfrm>
        </p:grpSpPr>
        <p:sp>
          <p:nvSpPr>
            <p:cNvPr id="351" name="Google Shape;351;p37"/>
            <p:cNvSpPr/>
            <p:nvPr/>
          </p:nvSpPr>
          <p:spPr>
            <a:xfrm>
              <a:off x="5257625" y="1230850"/>
              <a:ext cx="3472800" cy="3431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2" name="Google Shape;352;p37"/>
            <p:cNvPicPr preferRelativeResize="0"/>
            <p:nvPr/>
          </p:nvPicPr>
          <p:blipFill rotWithShape="1">
            <a:blip r:embed="rId15">
              <a:alphaModFix/>
            </a:blip>
            <a:srcRect b="16164" l="0" r="0" t="9035"/>
            <a:stretch/>
          </p:blipFill>
          <p:spPr>
            <a:xfrm>
              <a:off x="5558600" y="1070213"/>
              <a:ext cx="2893201" cy="38473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" name="Google Shape;353;p37"/>
          <p:cNvGrpSpPr/>
          <p:nvPr/>
        </p:nvGrpSpPr>
        <p:grpSpPr>
          <a:xfrm>
            <a:off x="5409813" y="1010933"/>
            <a:ext cx="3390976" cy="3969600"/>
            <a:chOff x="5298538" y="1010779"/>
            <a:chExt cx="3390976" cy="3969600"/>
          </a:xfrm>
        </p:grpSpPr>
        <p:sp>
          <p:nvSpPr>
            <p:cNvPr id="354" name="Google Shape;354;p37"/>
            <p:cNvSpPr/>
            <p:nvPr/>
          </p:nvSpPr>
          <p:spPr>
            <a:xfrm>
              <a:off x="5485850" y="1010779"/>
              <a:ext cx="3089400" cy="3969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5" name="Google Shape;355;p37"/>
            <p:cNvPicPr preferRelativeResize="0"/>
            <p:nvPr/>
          </p:nvPicPr>
          <p:blipFill rotWithShape="1">
            <a:blip r:embed="rId16">
              <a:alphaModFix/>
            </a:blip>
            <a:srcRect b="7604" l="11187" r="33677" t="0"/>
            <a:stretch/>
          </p:blipFill>
          <p:spPr>
            <a:xfrm>
              <a:off x="5298538" y="1319525"/>
              <a:ext cx="3390976" cy="3196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6" name="Google Shape;356;p37"/>
          <p:cNvPicPr preferRelativeResize="0"/>
          <p:nvPr/>
        </p:nvPicPr>
        <p:blipFill rotWithShape="1">
          <a:blip r:embed="rId17">
            <a:alphaModFix/>
          </a:blip>
          <a:srcRect b="18862" l="0" r="0" t="17259"/>
          <a:stretch/>
        </p:blipFill>
        <p:spPr>
          <a:xfrm>
            <a:off x="5395310" y="1108097"/>
            <a:ext cx="3420000" cy="388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37"/>
          <p:cNvGrpSpPr/>
          <p:nvPr/>
        </p:nvGrpSpPr>
        <p:grpSpPr>
          <a:xfrm>
            <a:off x="4296751" y="1002778"/>
            <a:ext cx="4797300" cy="4018500"/>
            <a:chOff x="4263150" y="1002625"/>
            <a:chExt cx="4797300" cy="4018500"/>
          </a:xfrm>
        </p:grpSpPr>
        <p:sp>
          <p:nvSpPr>
            <p:cNvPr id="358" name="Google Shape;358;p37"/>
            <p:cNvSpPr/>
            <p:nvPr/>
          </p:nvSpPr>
          <p:spPr>
            <a:xfrm>
              <a:off x="4263150" y="1002625"/>
              <a:ext cx="4797300" cy="4018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9" name="Google Shape;359;p37"/>
            <p:cNvPicPr preferRelativeResize="0"/>
            <p:nvPr/>
          </p:nvPicPr>
          <p:blipFill rotWithShape="1">
            <a:blip r:embed="rId18">
              <a:alphaModFix/>
            </a:blip>
            <a:srcRect b="0" l="0" r="9403" t="0"/>
            <a:stretch/>
          </p:blipFill>
          <p:spPr>
            <a:xfrm>
              <a:off x="5434425" y="1070225"/>
              <a:ext cx="3572948" cy="221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37"/>
            <p:cNvPicPr preferRelativeResize="0"/>
            <p:nvPr/>
          </p:nvPicPr>
          <p:blipFill rotWithShape="1">
            <a:blip r:embed="rId19">
              <a:alphaModFix/>
            </a:blip>
            <a:srcRect b="12599" l="0" r="0" t="24085"/>
            <a:stretch/>
          </p:blipFill>
          <p:spPr>
            <a:xfrm>
              <a:off x="4396425" y="1982008"/>
              <a:ext cx="2348574" cy="29740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Primeros Movimientos</a:t>
            </a:r>
            <a:endParaRPr/>
          </a:p>
        </p:txBody>
      </p:sp>
      <p:pic>
        <p:nvPicPr>
          <p:cNvPr id="366" name="Google Shape;366;p38" title="VID-20181020-WA006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575" y="1152425"/>
            <a:ext cx="5120850" cy="38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Programación de un Humanoide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Movimientos senoidales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JavierIH/octosnake</a:t>
            </a:r>
            <a:endParaRPr/>
          </a:p>
        </p:txBody>
      </p:sp>
      <p:pic>
        <p:nvPicPr>
          <p:cNvPr id="373" name="Google Shape;3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0" y="2283025"/>
            <a:ext cx="70485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50" y="2283025"/>
            <a:ext cx="70485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7750" y="2283025"/>
            <a:ext cx="70485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los flipados de la vida: Micromouse</a:t>
            </a:r>
            <a:endParaRPr/>
          </a:p>
        </p:txBody>
      </p:sp>
      <p:sp>
        <p:nvSpPr>
          <p:cNvPr id="381" name="Google Shape;381;p40"/>
          <p:cNvSpPr txBox="1"/>
          <p:nvPr>
            <p:ph idx="1" type="body"/>
          </p:nvPr>
        </p:nvSpPr>
        <p:spPr>
          <a:xfrm>
            <a:off x="311700" y="1342525"/>
            <a:ext cx="3617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Altos conocimientos de Hardware y Software necesarios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Competencia abrumadoramente elevada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prueba más exigente y compleja de todas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Micromouse Half-Size</a:t>
            </a:r>
            <a:endParaRPr/>
          </a:p>
        </p:txBody>
      </p:sp>
      <p:pic>
        <p:nvPicPr>
          <p:cNvPr id="382" name="Google Shape;382;p40"/>
          <p:cNvPicPr preferRelativeResize="0"/>
          <p:nvPr/>
        </p:nvPicPr>
        <p:blipFill rotWithShape="1">
          <a:blip r:embed="rId3">
            <a:alphaModFix/>
          </a:blip>
          <a:srcRect b="0" l="0" r="10104" t="0"/>
          <a:stretch/>
        </p:blipFill>
        <p:spPr>
          <a:xfrm>
            <a:off x="3928800" y="1311100"/>
            <a:ext cx="5135351" cy="321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800" y="1146665"/>
            <a:ext cx="5135350" cy="3694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Bulebots dándolo todo con Bulebule</a:t>
            </a:r>
            <a:endParaRPr/>
          </a:p>
        </p:txBody>
      </p:sp>
      <p:pic>
        <p:nvPicPr>
          <p:cNvPr id="389" name="Google Shape;389;p41" title="Bulebule Work in progres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52425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1" y="2568038"/>
            <a:ext cx="596400" cy="4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1"/>
          <p:cNvSpPr txBox="1"/>
          <p:nvPr/>
        </p:nvSpPr>
        <p:spPr>
          <a:xfrm>
            <a:off x="908100" y="2568200"/>
            <a:ext cx="13779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ACED"/>
                </a:solidFill>
                <a:latin typeface="Open Sans"/>
                <a:ea typeface="Open Sans"/>
                <a:cs typeface="Open Sans"/>
                <a:sym typeface="Open Sans"/>
              </a:rPr>
              <a:t>@</a:t>
            </a:r>
            <a:r>
              <a:rPr lang="es">
                <a:solidFill>
                  <a:srgbClr val="00ACED"/>
                </a:solidFill>
                <a:latin typeface="Open Sans"/>
                <a:ea typeface="Open Sans"/>
                <a:cs typeface="Open Sans"/>
                <a:sym typeface="Open Sans"/>
              </a:rPr>
              <a:t>bulebots</a:t>
            </a:r>
            <a:endParaRPr>
              <a:solidFill>
                <a:srgbClr val="00ACE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2" name="Google Shape;39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4700" y="2568188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1"/>
          <p:cNvSpPr txBox="1"/>
          <p:nvPr/>
        </p:nvSpPr>
        <p:spPr>
          <a:xfrm>
            <a:off x="6856800" y="2568200"/>
            <a:ext cx="13779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/Bulebots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4670725" y="4320225"/>
            <a:ext cx="1304100" cy="67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Nuestros Avances</a:t>
            </a:r>
            <a:endParaRPr/>
          </a:p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Mejoras en cada robot</a:t>
            </a:r>
            <a:endParaRPr/>
          </a:p>
        </p:txBody>
      </p:sp>
      <p:sp>
        <p:nvSpPr>
          <p:cNvPr id="84" name="Google Shape;84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925" y="160350"/>
            <a:ext cx="2111376" cy="211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3387" y="1278050"/>
            <a:ext cx="3090598" cy="17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200" y="2769750"/>
            <a:ext cx="2645526" cy="202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0925" y="724209"/>
            <a:ext cx="2111376" cy="375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3063" y="2859938"/>
            <a:ext cx="2815168" cy="211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3675" y="160362"/>
            <a:ext cx="2890025" cy="216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5200" y="770310"/>
            <a:ext cx="2952676" cy="22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99876" y="2555873"/>
            <a:ext cx="2544087" cy="17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11875" y="65850"/>
            <a:ext cx="3692250" cy="29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60925" y="2668022"/>
            <a:ext cx="4263700" cy="2398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/>
          <p:nvPr/>
        </p:nvSpPr>
        <p:spPr>
          <a:xfrm>
            <a:off x="0" y="1007325"/>
            <a:ext cx="9144000" cy="413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2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Gracias por vuestra atención</a:t>
            </a:r>
            <a:endParaRPr/>
          </a:p>
        </p:txBody>
      </p:sp>
      <p:sp>
        <p:nvSpPr>
          <p:cNvPr id="400" name="Google Shape;400;p42"/>
          <p:cNvSpPr txBox="1"/>
          <p:nvPr>
            <p:ph idx="1" type="body"/>
          </p:nvPr>
        </p:nvSpPr>
        <p:spPr>
          <a:xfrm>
            <a:off x="311700" y="1424025"/>
            <a:ext cx="3999900" cy="330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Nuestros patrocinadores lo hacen posible</a:t>
            </a:r>
            <a:endParaRPr sz="1400"/>
          </a:p>
        </p:txBody>
      </p:sp>
      <p:sp>
        <p:nvSpPr>
          <p:cNvPr id="401" name="Google Shape;401;p42"/>
          <p:cNvSpPr txBox="1"/>
          <p:nvPr>
            <p:ph idx="4294967295" type="body"/>
          </p:nvPr>
        </p:nvSpPr>
        <p:spPr>
          <a:xfrm>
            <a:off x="4832400" y="1424025"/>
            <a:ext cx="3999900" cy="330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Síguenos en nuestras redes sociales</a:t>
            </a:r>
            <a:endParaRPr sz="1400"/>
          </a:p>
        </p:txBody>
      </p:sp>
      <p:grpSp>
        <p:nvGrpSpPr>
          <p:cNvPr id="402" name="Google Shape;402;p42"/>
          <p:cNvGrpSpPr/>
          <p:nvPr/>
        </p:nvGrpSpPr>
        <p:grpSpPr>
          <a:xfrm>
            <a:off x="4908600" y="1817888"/>
            <a:ext cx="3999900" cy="2670163"/>
            <a:chOff x="4908600" y="1817888"/>
            <a:chExt cx="3999900" cy="2670163"/>
          </a:xfrm>
        </p:grpSpPr>
        <p:pic>
          <p:nvPicPr>
            <p:cNvPr id="403" name="Google Shape;403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09201" y="1817888"/>
              <a:ext cx="596400" cy="48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09200" y="2434163"/>
              <a:ext cx="596400" cy="59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08600" y="3160313"/>
              <a:ext cx="597600" cy="59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08600" y="3887663"/>
              <a:ext cx="597600" cy="59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42"/>
            <p:cNvSpPr txBox="1"/>
            <p:nvPr/>
          </p:nvSpPr>
          <p:spPr>
            <a:xfrm>
              <a:off x="5505600" y="1818050"/>
              <a:ext cx="3402900" cy="4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00ACED"/>
                  </a:solidFill>
                  <a:latin typeface="Open Sans"/>
                  <a:ea typeface="Open Sans"/>
                  <a:cs typeface="Open Sans"/>
                  <a:sym typeface="Open Sans"/>
                </a:rPr>
                <a:t>@OPRobots  @20leunam  @robotaleh</a:t>
              </a:r>
              <a:endParaRPr>
                <a:solidFill>
                  <a:srgbClr val="00ACED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8" name="Google Shape;408;p42"/>
            <p:cNvSpPr txBox="1"/>
            <p:nvPr/>
          </p:nvSpPr>
          <p:spPr>
            <a:xfrm>
              <a:off x="5505600" y="2431400"/>
              <a:ext cx="3402900" cy="59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3B5998"/>
                  </a:solidFill>
                  <a:latin typeface="Open Sans"/>
                  <a:ea typeface="Open Sans"/>
                  <a:cs typeface="Open Sans"/>
                  <a:sym typeface="Open Sans"/>
                </a:rPr>
                <a:t>/OPRobots</a:t>
              </a:r>
              <a:endParaRPr>
                <a:solidFill>
                  <a:srgbClr val="3B599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9" name="Google Shape;409;p42"/>
            <p:cNvSpPr txBox="1"/>
            <p:nvPr/>
          </p:nvSpPr>
          <p:spPr>
            <a:xfrm>
              <a:off x="5505600" y="3160325"/>
              <a:ext cx="3402900" cy="5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E06666"/>
                  </a:solidFill>
                  <a:latin typeface="Open Sans"/>
                  <a:ea typeface="Open Sans"/>
                  <a:cs typeface="Open Sans"/>
                  <a:sym typeface="Open Sans"/>
                </a:rPr>
                <a:t>@OPRobots  @20leunam  @robotaleh</a:t>
              </a:r>
              <a:endParaRPr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0" name="Google Shape;410;p42"/>
            <p:cNvSpPr txBox="1"/>
            <p:nvPr/>
          </p:nvSpPr>
          <p:spPr>
            <a:xfrm>
              <a:off x="5505600" y="3890450"/>
              <a:ext cx="3402900" cy="5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Open Sans"/>
                  <a:ea typeface="Open Sans"/>
                  <a:cs typeface="Open Sans"/>
                  <a:sym typeface="Open Sans"/>
                </a:rPr>
                <a:t>/OPRobots  /20leunam  /robotaleh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11" name="Google Shape;41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650" y="2689087"/>
            <a:ext cx="3420000" cy="10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/>
        </p:nvSpPr>
        <p:spPr>
          <a:xfrm>
            <a:off x="0" y="2018550"/>
            <a:ext cx="91440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200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¿Por </a:t>
            </a:r>
            <a:r>
              <a:rPr b="1" lang="es" sz="7200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dónde</a:t>
            </a:r>
            <a:r>
              <a:rPr b="1" lang="es" sz="7200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empezar?</a:t>
            </a:r>
            <a:endParaRPr b="1" sz="7200">
              <a:solidFill>
                <a:srgbClr val="EF6C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 rotWithShape="1">
          <a:blip r:embed="rId3">
            <a:alphaModFix/>
          </a:blip>
          <a:srcRect b="0" l="34668" r="12225" t="0"/>
          <a:stretch/>
        </p:blipFill>
        <p:spPr>
          <a:xfrm>
            <a:off x="353075" y="881375"/>
            <a:ext cx="1800000" cy="1800000"/>
          </a:xfrm>
          <a:prstGeom prst="ellipse">
            <a:avLst/>
          </a:prstGeom>
          <a:noFill/>
          <a:ln>
            <a:noFill/>
          </a:ln>
          <a:effectLst>
            <a:outerShdw blurRad="71438" rotWithShape="0" algn="bl" dir="4200000" dist="7620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4">
            <a:alphaModFix/>
          </a:blip>
          <a:srcRect b="0" l="19958" r="23789" t="0"/>
          <a:stretch/>
        </p:blipFill>
        <p:spPr>
          <a:xfrm>
            <a:off x="2866973" y="94550"/>
            <a:ext cx="2880000" cy="2880000"/>
          </a:xfrm>
          <a:prstGeom prst="ellipse">
            <a:avLst/>
          </a:prstGeom>
          <a:noFill/>
          <a:ln>
            <a:noFill/>
          </a:ln>
          <a:effectLst>
            <a:outerShdw blurRad="71438" rotWithShape="0" algn="bl" dir="4200000" dist="7620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5">
            <a:alphaModFix/>
          </a:blip>
          <a:srcRect b="0" l="18972" r="20913" t="0"/>
          <a:stretch/>
        </p:blipFill>
        <p:spPr>
          <a:xfrm>
            <a:off x="5522400" y="1566000"/>
            <a:ext cx="3420000" cy="3420000"/>
          </a:xfrm>
          <a:prstGeom prst="ellipse">
            <a:avLst/>
          </a:prstGeom>
          <a:noFill/>
          <a:ln>
            <a:noFill/>
          </a:ln>
          <a:effectLst>
            <a:outerShdw blurRad="71438" rotWithShape="0" algn="bl" dir="4200000" dist="76200">
              <a:srgbClr val="000000">
                <a:alpha val="50000"/>
              </a:srgbClr>
            </a:outerShdw>
          </a:effectLst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6">
            <a:alphaModFix/>
          </a:blip>
          <a:srcRect b="0" l="32723" r="30561" t="31001"/>
          <a:stretch/>
        </p:blipFill>
        <p:spPr>
          <a:xfrm>
            <a:off x="1352350" y="2601400"/>
            <a:ext cx="2340000" cy="2340000"/>
          </a:xfrm>
          <a:prstGeom prst="ellipse">
            <a:avLst/>
          </a:prstGeom>
          <a:noFill/>
          <a:ln>
            <a:noFill/>
          </a:ln>
          <a:effectLst>
            <a:outerShdw blurRad="71438" rotWithShape="0" algn="bl" dir="4200000" dist="76200">
              <a:srgbClr val="000000">
                <a:alpha val="50000"/>
              </a:srgbClr>
            </a:outerShdw>
          </a:effectLst>
        </p:spPr>
      </p:pic>
      <p:sp>
        <p:nvSpPr>
          <p:cNvPr id="104" name="Google Shape;104;p16"/>
          <p:cNvSpPr/>
          <p:nvPr/>
        </p:nvSpPr>
        <p:spPr>
          <a:xfrm flipH="1" rot="-9484138">
            <a:off x="397472" y="2988802"/>
            <a:ext cx="861870" cy="845715"/>
          </a:xfrm>
          <a:prstGeom prst="bentArrow">
            <a:avLst>
              <a:gd fmla="val 26443" name="adj1"/>
              <a:gd fmla="val 25000" name="adj2"/>
              <a:gd fmla="val 25000" name="adj3"/>
              <a:gd fmla="val 61146" name="adj4"/>
            </a:avLst>
          </a:prstGeom>
          <a:solidFill>
            <a:srgbClr val="FFFFF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 flipH="1" rot="4928270">
            <a:off x="3937098" y="3308955"/>
            <a:ext cx="861902" cy="845567"/>
          </a:xfrm>
          <a:prstGeom prst="bentArrow">
            <a:avLst>
              <a:gd fmla="val 26443" name="adj1"/>
              <a:gd fmla="val 25000" name="adj2"/>
              <a:gd fmla="val 25000" name="adj3"/>
              <a:gd fmla="val 61146" name="adj4"/>
            </a:avLst>
          </a:prstGeom>
          <a:solidFill>
            <a:srgbClr val="FFFFF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 rot="4185267">
            <a:off x="6049753" y="444934"/>
            <a:ext cx="861740" cy="845798"/>
          </a:xfrm>
          <a:prstGeom prst="bentArrow">
            <a:avLst>
              <a:gd fmla="val 26443" name="adj1"/>
              <a:gd fmla="val 25000" name="adj2"/>
              <a:gd fmla="val 25000" name="adj3"/>
              <a:gd fmla="val 61146" name="adj4"/>
            </a:avLst>
          </a:prstGeom>
          <a:solidFill>
            <a:srgbClr val="FFFFF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Diseño simple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Materiales baratos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Programación a cualquier nivel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Cinta aislante y ¡a correr!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600" y="1266325"/>
            <a:ext cx="3302699" cy="33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>
            <p:ph type="title"/>
          </p:nvPr>
        </p:nvSpPr>
        <p:spPr>
          <a:xfrm>
            <a:off x="3116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Empezando por Siguelíneas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 un Siguelíneas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diseño más estándar sigue las siguientes pautas: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Tracción trasera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Dirección diferencial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Morro estrecho y adelantado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Centro de gravedad cerca del eje de las ruedas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6183" y="1266325"/>
            <a:ext cx="2366116" cy="33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Componentes para un Siguelíneas básico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Arduino Nano</a:t>
            </a:r>
            <a:r>
              <a:rPr lang="es"/>
              <a:t> </a:t>
            </a:r>
            <a:r>
              <a:rPr b="1" lang="es"/>
              <a:t>&lt;2€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Motores “Pololu” 1:10</a:t>
            </a:r>
            <a:r>
              <a:rPr lang="es"/>
              <a:t> </a:t>
            </a:r>
            <a:r>
              <a:rPr b="1" lang="es"/>
              <a:t>~3€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Driver de Motores TB</a:t>
            </a:r>
            <a:r>
              <a:rPr lang="es"/>
              <a:t>6612FNG</a:t>
            </a:r>
            <a:r>
              <a:rPr lang="es"/>
              <a:t> </a:t>
            </a:r>
            <a:r>
              <a:rPr b="1" lang="es"/>
              <a:t>&lt;2€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Módulo Sensores de Línea IR </a:t>
            </a:r>
            <a:r>
              <a:rPr b="1" lang="es"/>
              <a:t>&lt;6</a:t>
            </a:r>
            <a:r>
              <a:rPr b="1" lang="es"/>
              <a:t>€</a:t>
            </a:r>
            <a:endParaRPr sz="1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Resistencias varias </a:t>
            </a:r>
            <a:r>
              <a:rPr b="1" lang="es"/>
              <a:t>&lt;2€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Batería LiPo de ~350mAh </a:t>
            </a:r>
            <a:r>
              <a:rPr b="1" lang="es"/>
              <a:t>&lt;4</a:t>
            </a:r>
            <a:r>
              <a:rPr b="1" lang="es"/>
              <a:t>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Chasis impreso </a:t>
            </a:r>
            <a:r>
              <a:rPr b="1" lang="es"/>
              <a:t>~10?€</a:t>
            </a:r>
            <a:endParaRPr b="1" sz="1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Cableado, estaño, … </a:t>
            </a:r>
            <a:r>
              <a:rPr b="1" lang="es"/>
              <a:t>~4.50€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Módulo Bluetooth (Opt.) </a:t>
            </a:r>
            <a:r>
              <a:rPr b="1" lang="es"/>
              <a:t>~3€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Botón de arranque (Opt.) </a:t>
            </a:r>
            <a:r>
              <a:rPr b="1" lang="es"/>
              <a:t>~0.50</a:t>
            </a:r>
            <a:r>
              <a:rPr b="1" lang="es"/>
              <a:t>€ </a:t>
            </a:r>
            <a:r>
              <a:rPr b="1" lang="es" sz="1000"/>
              <a:t>(50!)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Total: 37 €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600" y="1266325"/>
            <a:ext cx="3302700" cy="33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5700" y="1152425"/>
            <a:ext cx="3416600" cy="34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2831" y="1152425"/>
            <a:ext cx="3829469" cy="3416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9"/>
          <p:cNvGrpSpPr/>
          <p:nvPr/>
        </p:nvGrpSpPr>
        <p:grpSpPr>
          <a:xfrm>
            <a:off x="5000825" y="1266325"/>
            <a:ext cx="3831475" cy="3302700"/>
            <a:chOff x="5000825" y="1266325"/>
            <a:chExt cx="3831475" cy="3302700"/>
          </a:xfrm>
        </p:grpSpPr>
        <p:pic>
          <p:nvPicPr>
            <p:cNvPr id="131" name="Google Shape;131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29600" y="1266325"/>
              <a:ext cx="3302700" cy="330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9"/>
            <p:cNvSpPr/>
            <p:nvPr/>
          </p:nvSpPr>
          <p:spPr>
            <a:xfrm>
              <a:off x="5000825" y="1869075"/>
              <a:ext cx="677700" cy="707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</a:t>
              </a:r>
              <a:endParaRPr/>
            </a:p>
          </p:txBody>
        </p:sp>
      </p:grpSp>
      <p:grpSp>
        <p:nvGrpSpPr>
          <p:cNvPr id="133" name="Google Shape;133;p19"/>
          <p:cNvGrpSpPr/>
          <p:nvPr/>
        </p:nvGrpSpPr>
        <p:grpSpPr>
          <a:xfrm>
            <a:off x="4757750" y="1237850"/>
            <a:ext cx="4074550" cy="3245750"/>
            <a:chOff x="4757750" y="1266325"/>
            <a:chExt cx="4074550" cy="3245750"/>
          </a:xfrm>
        </p:grpSpPr>
        <p:sp>
          <p:nvSpPr>
            <p:cNvPr id="134" name="Google Shape;134;p19"/>
            <p:cNvSpPr/>
            <p:nvPr/>
          </p:nvSpPr>
          <p:spPr>
            <a:xfrm>
              <a:off x="4757750" y="1385900"/>
              <a:ext cx="1300200" cy="2143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</a:t>
              </a:r>
              <a:endParaRPr/>
            </a:p>
          </p:txBody>
        </p:sp>
        <p:pic>
          <p:nvPicPr>
            <p:cNvPr id="135" name="Google Shape;135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91619" y="1266325"/>
              <a:ext cx="3240681" cy="3245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6" name="Google Shape;13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5700" y="1152425"/>
            <a:ext cx="3416599" cy="341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23687" y="1129374"/>
            <a:ext cx="3587774" cy="357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23675" y="1237850"/>
            <a:ext cx="3468125" cy="34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77913" y="1237850"/>
            <a:ext cx="3359650" cy="33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Programación desde Scratch hasta C++</a:t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Bloques; Scratch, Ardublocks, ...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Arduino IDE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Editores de Texto: VSCode, Atom, …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PlatformIO</a:t>
            </a:r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425" y="1266325"/>
            <a:ext cx="2503375" cy="22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1950" y="1152425"/>
            <a:ext cx="3072324" cy="34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7880" y="1209375"/>
            <a:ext cx="3860458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Algoritmos básicos de un Siguelíneas</a:t>
            </a:r>
            <a:endParaRPr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Detección de línea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</a:t>
            </a:r>
            <a:r>
              <a:rPr lang="es"/>
              <a:t>álculo</a:t>
            </a:r>
            <a:r>
              <a:rPr lang="es"/>
              <a:t> de posición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Cálculo de corrección; PID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Corrección de posición</a:t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825" y="1443888"/>
            <a:ext cx="4890474" cy="22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